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4" r:id="rId4"/>
    <p:sldId id="275" r:id="rId5"/>
    <p:sldId id="27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1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2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A81B-1FAB-4BE2-9D7A-CFC27D83A269}" type="datetimeFigureOut">
              <a:rPr lang="ru-RU" smtClean="0"/>
              <a:t>16.07.2016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F44A-3725-4EDB-90D1-9D6DF7267A7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47" y="6356350"/>
            <a:ext cx="1219306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49.radikal.ru/i124/0903/67/9c2c51b017c6.png" TargetMode="External"/><Relationship Id="rId13" Type="http://schemas.openxmlformats.org/officeDocument/2006/relationships/hyperlink" Target="http://2.bp.blogspot.com/-ebYJX626Idc/Uf_jDAIKeUI/AAAAAAAAArE/1rq0fNVBDCo/s1600/&#1080;&#1089;&#1089;&#1083;&#1077;&#1076;&#1086;&#1074;&#1072;&#1090;&#1077;&#1083;&#1080;.png" TargetMode="External"/><Relationship Id="rId18" Type="http://schemas.openxmlformats.org/officeDocument/2006/relationships/hyperlink" Target="http://omel.ucoz.ru/artikulazia/slon.png" TargetMode="External"/><Relationship Id="rId26" Type="http://schemas.openxmlformats.org/officeDocument/2006/relationships/image" Target="../media/image7.png"/><Relationship Id="rId3" Type="http://schemas.openxmlformats.org/officeDocument/2006/relationships/hyperlink" Target="http://pngimg.com/upload/table_PNG6974.png" TargetMode="External"/><Relationship Id="rId21" Type="http://schemas.openxmlformats.org/officeDocument/2006/relationships/hyperlink" Target="http://www.rysbaeva.kz/images/bukvi%20obiemnie.png" TargetMode="External"/><Relationship Id="rId7" Type="http://schemas.openxmlformats.org/officeDocument/2006/relationships/hyperlink" Target="https://img-fotki.yandex.ru/get/9105/200418627.b6/0_12e342_8f7e222b_orig.png" TargetMode="External"/><Relationship Id="rId12" Type="http://schemas.openxmlformats.org/officeDocument/2006/relationships/hyperlink" Target="http://pngimg.com/upload/eye_PNG6185.png" TargetMode="External"/><Relationship Id="rId17" Type="http://schemas.openxmlformats.org/officeDocument/2006/relationships/hyperlink" Target="http://atotarho12.narod.ru/clipart/h/hleb/hleb76.png" TargetMode="External"/><Relationship Id="rId25" Type="http://schemas.openxmlformats.org/officeDocument/2006/relationships/slide" Target="slide2.xml"/><Relationship Id="rId2" Type="http://schemas.openxmlformats.org/officeDocument/2006/relationships/hyperlink" Target="http://pngimg.com/upload/pumpkin_PNG9357.png?" TargetMode="External"/><Relationship Id="rId16" Type="http://schemas.openxmlformats.org/officeDocument/2006/relationships/hyperlink" Target="https://thumbs.dreamstime.com/t/&#1089;&#1084;&#1086;&#1090;&#1088;&#1077;&#1090;&#1100;-emoticon-&#1089;&#1090;&#1077;&#1082;&#1083;&#1103;&#1085;&#1085;&#1099;&#1081;-&#1089;&#1095;&#1072;&#1089;&#1090;&#1083;&#1080;&#1074;&#1099;&#1081;-&#1091;&#1074;&#1077;&#1083;&#1080;&#1095;&#1080;&#1074;&#1072;&#1102;&#1097;-19893922.jpg" TargetMode="External"/><Relationship Id="rId20" Type="http://schemas.openxmlformats.org/officeDocument/2006/relationships/hyperlink" Target="http://www.zid.ru/upload/iblock/f58/plug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upload/chair_PNG6909.png" TargetMode="External"/><Relationship Id="rId11" Type="http://schemas.openxmlformats.org/officeDocument/2006/relationships/hyperlink" Target="http://posuda-present.ru/components/com_virtuemart/shop_image/product/Banka__BOX_MANIA_WOOD_0_5l.png" TargetMode="External"/><Relationship Id="rId24" Type="http://schemas.openxmlformats.org/officeDocument/2006/relationships/hyperlink" Target="http://papus666.narod.ru/clipart/f/flag/flag074.png" TargetMode="External"/><Relationship Id="rId5" Type="http://schemas.openxmlformats.org/officeDocument/2006/relationships/hyperlink" Target="https://stamps.ru/sites/default/files/styles/series_page/public/04_248.png?itok=tYQBKYY-" TargetMode="External"/><Relationship Id="rId15" Type="http://schemas.openxmlformats.org/officeDocument/2006/relationships/hyperlink" Target="http://i033.radikal.ru/0904/54/7816cf1b4bd7.png" TargetMode="External"/><Relationship Id="rId23" Type="http://schemas.openxmlformats.org/officeDocument/2006/relationships/hyperlink" Target="http://i049.radikal.ru/0806/9c/51c7513e2909.png" TargetMode="External"/><Relationship Id="rId10" Type="http://schemas.openxmlformats.org/officeDocument/2006/relationships/hyperlink" Target="http://online-letters.ru/letters/cyrillic/fancy.html" TargetMode="External"/><Relationship Id="rId19" Type="http://schemas.openxmlformats.org/officeDocument/2006/relationships/hyperlink" Target="http://roks1.ru/assets/images/oknabalkony/6.png" TargetMode="External"/><Relationship Id="rId4" Type="http://schemas.openxmlformats.org/officeDocument/2006/relationships/hyperlink" Target="http://forumimage.ru/uploads/20140812/140786645895927210.png" TargetMode="External"/><Relationship Id="rId9" Type="http://schemas.openxmlformats.org/officeDocument/2006/relationships/hyperlink" Target="http://img-fotki.yandex.ru/get/5100/200418627.1e/0_10d56e_76a427d2_orig.png" TargetMode="External"/><Relationship Id="rId14" Type="http://schemas.openxmlformats.org/officeDocument/2006/relationships/hyperlink" Target="http://img-fotki.yandex.ru/get/4404/svetlera.48/0_509fd_4c09d4de_L.jpg" TargetMode="External"/><Relationship Id="rId22" Type="http://schemas.openxmlformats.org/officeDocument/2006/relationships/hyperlink" Target="http://katienovakudl.com/wp-content/uploads/2014/01/raft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305050" y="2960918"/>
            <a:ext cx="7937500" cy="116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ДИДАКТИЧЕСКАЯ ИГРА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Обучение грамоте, 1 класс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69217" y="713245"/>
            <a:ext cx="9209166" cy="1928407"/>
            <a:chOff x="2543889" y="1522520"/>
            <a:chExt cx="7399761" cy="141067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49616" y="1522520"/>
              <a:ext cx="2448267" cy="571580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889" y="2327651"/>
              <a:ext cx="7399761" cy="605544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08" y="3811870"/>
            <a:ext cx="2262983" cy="2548119"/>
          </a:xfrm>
          <a:prstGeom prst="rect">
            <a:avLst/>
          </a:prstGeom>
        </p:spPr>
      </p:pic>
      <p:sp>
        <p:nvSpPr>
          <p:cNvPr id="12" name="Стрелка: вправо с вырезом 11">
            <a:hlinkClick r:id="" action="ppaction://hlinkshowjump?jump=nextslide"/>
          </p:cNvPr>
          <p:cNvSpPr/>
          <p:nvPr/>
        </p:nvSpPr>
        <p:spPr>
          <a:xfrm>
            <a:off x="10980507" y="6066873"/>
            <a:ext cx="978408" cy="586232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60900" y="4356335"/>
            <a:ext cx="7298015" cy="2184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Автор: Кулакова Наталья Ивановна,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 начальных классов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государственного учреждения образования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«Средняя школа № 26 </a:t>
            </a:r>
            <a:r>
              <a:rPr lang="ru-RU" b="1" dirty="0" err="1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г.Гродно</a:t>
            </a:r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»</a:t>
            </a:r>
          </a:p>
          <a:p>
            <a:pPr algn="l"/>
            <a:r>
              <a:rPr lang="ru-RU" b="1" dirty="0">
                <a:ln/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2016 год</a:t>
            </a:r>
            <a:endParaRPr lang="be-BY" b="1" dirty="0">
              <a:ln/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6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119" y="469900"/>
            <a:ext cx="10460681" cy="521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Дорогие ребята!</a:t>
            </a:r>
          </a:p>
          <a:p>
            <a:pPr algn="ctr"/>
            <a:r>
              <a:rPr lang="ru-RU" sz="3200" b="1" dirty="0"/>
              <a:t>Внимательно посмотрите на звуковую схему и</a:t>
            </a:r>
          </a:p>
          <a:p>
            <a:pPr algn="ctr"/>
            <a:r>
              <a:rPr lang="ru-RU" sz="3200" b="1" dirty="0"/>
              <a:t>помогите нам найти подходящие к ней слова,  которые спрятались в рядах букв.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Знайте, что </a:t>
            </a:r>
            <a:r>
              <a:rPr lang="be-BY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слова могут ломаться в любом направлении (кроме диагонального), но не пересекаются. Каждая буква может быть использована только в одном слове.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32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Желаем удачи!</a:t>
            </a:r>
            <a:endParaRPr lang="ru-RU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4839" y="114300"/>
            <a:ext cx="1219200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608" y="3964270"/>
            <a:ext cx="2262983" cy="2548119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860" y="129540"/>
            <a:ext cx="1203960" cy="12039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4737695" y="4923302"/>
            <a:ext cx="1524000" cy="1524000"/>
            <a:chOff x="4737695" y="4923302"/>
            <a:chExt cx="1524000" cy="1524000"/>
          </a:xfrm>
        </p:grpSpPr>
        <p:pic>
          <p:nvPicPr>
            <p:cNvPr id="7" name="Рисунок 6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7695" y="4923302"/>
              <a:ext cx="1524000" cy="15240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4737695" y="5924082"/>
              <a:ext cx="13955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>
                  <a:ln/>
                  <a:solidFill>
                    <a:schemeClr val="accent4"/>
                  </a:solidFill>
                  <a:effectLst/>
                </a:rPr>
                <a:t>ИГРА 1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54799" y="4909393"/>
            <a:ext cx="1524000" cy="1524000"/>
            <a:chOff x="4737695" y="4923302"/>
            <a:chExt cx="1524000" cy="1524000"/>
          </a:xfrm>
        </p:grpSpPr>
        <p:pic>
          <p:nvPicPr>
            <p:cNvPr id="11" name="Рисунок 10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7695" y="4923302"/>
              <a:ext cx="1524000" cy="1524000"/>
            </a:xfrm>
            <a:prstGeom prst="rect">
              <a:avLst/>
            </a:prstGeom>
          </p:spPr>
        </p:pic>
        <p:sp>
          <p:nvSpPr>
            <p:cNvPr id="12" name="Прямоугольник 11">
              <a:hlinkClick r:id="rId8" action="ppaction://hlinksldjump"/>
            </p:cNvPr>
            <p:cNvSpPr/>
            <p:nvPr/>
          </p:nvSpPr>
          <p:spPr>
            <a:xfrm>
              <a:off x="4737695" y="5924082"/>
              <a:ext cx="139551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ru-RU" sz="2800" b="1" cap="none" spc="0" dirty="0">
                  <a:ln/>
                  <a:solidFill>
                    <a:schemeClr val="accent4"/>
                  </a:solidFill>
                  <a:effectLst/>
                </a:rPr>
                <a:t>ИГРА </a:t>
              </a:r>
              <a:r>
                <a:rPr lang="en-US" sz="2800" b="1" cap="none" spc="0" dirty="0">
                  <a:ln/>
                  <a:solidFill>
                    <a:schemeClr val="accent4"/>
                  </a:solidFill>
                  <a:effectLst/>
                </a:rPr>
                <a:t>2</a:t>
              </a:r>
              <a:endParaRPr lang="ru-RU" sz="28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0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664734" y="591466"/>
            <a:ext cx="3667385" cy="929602"/>
            <a:chOff x="7633985" y="567846"/>
            <a:chExt cx="2472646" cy="653135"/>
          </a:xfrm>
        </p:grpSpPr>
        <p:sp>
          <p:nvSpPr>
            <p:cNvPr id="2" name="Прямоугольный треугольник 1"/>
            <p:cNvSpPr/>
            <p:nvPr/>
          </p:nvSpPr>
          <p:spPr>
            <a:xfrm>
              <a:off x="7642043" y="567847"/>
              <a:ext cx="910992" cy="653134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ый треугольник 58"/>
            <p:cNvSpPr/>
            <p:nvPr/>
          </p:nvSpPr>
          <p:spPr>
            <a:xfrm>
              <a:off x="9192166" y="567846"/>
              <a:ext cx="910992" cy="653134"/>
            </a:xfrm>
            <a:prstGeom prst="rtTriangle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ый треугольник 59"/>
            <p:cNvSpPr/>
            <p:nvPr/>
          </p:nvSpPr>
          <p:spPr>
            <a:xfrm rot="10800000">
              <a:off x="7633985" y="567847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ый треугольник 60"/>
            <p:cNvSpPr/>
            <p:nvPr/>
          </p:nvSpPr>
          <p:spPr>
            <a:xfrm rot="10800000">
              <a:off x="9195639" y="567846"/>
              <a:ext cx="910992" cy="653134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8541774" y="567846"/>
              <a:ext cx="648000" cy="653134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74333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394636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Ы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219120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051645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В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8838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7093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Ы</a:t>
            </a:r>
            <a:endParaRPr lang="ru-RU" sz="4800" dirty="0">
              <a:latin typeface="+mj-lt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53677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Д</a:t>
            </a:r>
            <a:endParaRPr lang="ru-RU" sz="4800" dirty="0"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36322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72038" y="1416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Х</a:t>
            </a:r>
            <a:endParaRPr lang="ru-RU" sz="4800" dirty="0"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99820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224304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48283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8804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Ч</a:t>
            </a:r>
            <a:endParaRPr lang="ru-RU" sz="4800" dirty="0">
              <a:latin typeface="+mj-lt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059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Б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53243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Ф</a:t>
            </a:r>
            <a:endParaRPr lang="ru-RU" sz="4800" dirty="0">
              <a:latin typeface="+mj-lt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3588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573798" y="2249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М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39897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Я</a:t>
            </a:r>
            <a:endParaRPr lang="ru-RU" sz="4800" dirty="0">
              <a:latin typeface="+mj-lt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23200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Б</a:t>
            </a:r>
            <a:endParaRPr lang="ru-RU" sz="4800" dirty="0">
              <a:latin typeface="+mj-lt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055986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8796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Л</a:t>
            </a:r>
            <a:endParaRPr lang="ru-RU" sz="4800" dirty="0">
              <a:latin typeface="+mj-lt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051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53257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Б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35902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Ш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75482" y="3082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394636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21912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У</a:t>
            </a:r>
            <a:endParaRPr lang="ru-RU" sz="4800" dirty="0">
              <a:latin typeface="+mj-lt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051645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875304" y="3074866"/>
            <a:ext cx="830636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А</a:t>
            </a:r>
            <a:endParaRPr lang="ru-RU" sz="4800" dirty="0">
              <a:latin typeface="+mj-lt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708410" y="3072466"/>
            <a:ext cx="820209" cy="827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28233" y="3074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5118" y="3074866"/>
            <a:ext cx="836111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5731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13986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223141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К</a:t>
            </a:r>
            <a:endParaRPr lang="ru-RU" sz="4800" dirty="0">
              <a:latin typeface="+mj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055666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В</a:t>
            </a:r>
            <a:endParaRPr lang="ru-RU" sz="4800" dirty="0">
              <a:latin typeface="+mj-lt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879325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М</a:t>
            </a:r>
            <a:endParaRPr lang="ru-RU" sz="4800" dirty="0">
              <a:latin typeface="+mj-lt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704825" y="3900166"/>
            <a:ext cx="828000" cy="829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534503" y="3902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35870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73341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39884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23187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Ю</a:t>
            </a:r>
            <a:endParaRPr lang="ru-RU" sz="4800" dirty="0">
              <a:latin typeface="+mj-lt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055850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А</a:t>
            </a:r>
            <a:endParaRPr lang="ru-RU" sz="4800" dirty="0">
              <a:latin typeface="+mj-l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38795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П</a:t>
            </a:r>
            <a:endParaRPr lang="ru-RU" sz="4800" dirty="0">
              <a:latin typeface="+mj-lt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47050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553243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635888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З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5733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13988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2225591" y="556159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3055850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Ы</a:t>
            </a:r>
            <a:endParaRPr lang="ru-RU" sz="4800" dirty="0">
              <a:latin typeface="+mj-l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38795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А</a:t>
            </a:r>
            <a:endParaRPr lang="ru-RU" sz="4800" dirty="0">
              <a:latin typeface="+mj-lt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7050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Щ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5526168" y="555894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6358888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136" y="2840642"/>
            <a:ext cx="1315929" cy="1312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995" y="4432941"/>
            <a:ext cx="914479" cy="1536325"/>
          </a:xfrm>
          <a:prstGeom prst="rect">
            <a:avLst/>
          </a:prstGeom>
        </p:spPr>
      </p:pic>
      <p:pic>
        <p:nvPicPr>
          <p:cNvPr id="107" name="Рисунок 10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5638800"/>
            <a:ext cx="1219200" cy="1219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326" y="5273582"/>
            <a:ext cx="843977" cy="1071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310" y="1594993"/>
            <a:ext cx="1519427" cy="1333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2268">
            <a:off x="10510001" y="2589924"/>
            <a:ext cx="1216059" cy="16173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106" y="4322581"/>
            <a:ext cx="1096816" cy="20606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45" y="4090416"/>
            <a:ext cx="1238250" cy="12382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566" y="3130969"/>
            <a:ext cx="1091279" cy="9144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588" y="1593406"/>
            <a:ext cx="1368896" cy="14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D5F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D5F5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D5F5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D5F5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3"/>
                                      </p:to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3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DF8"/>
                                      </p:to>
                                    </p:animClr>
                                    <p:set>
                                      <p:cBhvr>
                                        <p:cTn id="14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757"/>
                                      </p:to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3"/>
                                      </p:to>
                                    </p:animClr>
                                    <p:set>
                                      <p:cBhvr>
                                        <p:cTn id="1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DF8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757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3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757"/>
                                      </p:to>
                                    </p:animClr>
                                    <p:set>
                                      <p:cBhvr>
                                        <p:cTn id="2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50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D5F5"/>
                                      </p:to>
                                    </p:animClr>
                                    <p:set>
                                      <p:cBhvr>
                                        <p:cTn id="29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757"/>
                                      </p:to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757"/>
                                      </p:to>
                                    </p:animClr>
                                    <p:set>
                                      <p:cBhvr>
                                        <p:cTn id="3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10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50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DF8"/>
                                      </p:to>
                                    </p:animClr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3"/>
                                      </p:to>
                                    </p:animClr>
                                    <p:set>
                                      <p:cBhvr>
                                        <p:cTn id="3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DF8"/>
                                      </p:to>
                                    </p:animClr>
                                    <p:set>
                                      <p:cBhvr>
                                        <p:cTn id="38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10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" dur="50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BEDF8"/>
                                      </p:to>
                                    </p:animClr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" dur="50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" dur="50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 animBg="1"/>
      <p:bldP spid="69" grpId="0" animBg="1"/>
      <p:bldP spid="70" grpId="0" animBg="1"/>
      <p:bldP spid="72" grpId="0" animBg="1"/>
      <p:bldP spid="73" grpId="0" animBg="1"/>
      <p:bldP spid="74" grpId="0" animBg="1"/>
      <p:bldP spid="78" grpId="0" animBg="1"/>
      <p:bldP spid="80" grpId="0" animBg="1"/>
      <p:bldP spid="86" grpId="0" animBg="1"/>
      <p:bldP spid="88" grpId="0" animBg="1"/>
      <p:bldP spid="89" grpId="0" animBg="1"/>
      <p:bldP spid="96" grpId="0" animBg="1"/>
      <p:bldP spid="100" grpId="0" animBg="1"/>
      <p:bldP spid="101" grpId="0" animBg="1"/>
      <p:bldP spid="102" grpId="0" animBg="1"/>
      <p:bldP spid="106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5" grpId="0" animBg="1"/>
      <p:bldP spid="166" grpId="0" animBg="1"/>
      <p:bldP spid="1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7899805" y="572670"/>
            <a:ext cx="3255865" cy="929601"/>
            <a:chOff x="7787376" y="495815"/>
            <a:chExt cx="3255865" cy="92960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7787376" y="495815"/>
              <a:ext cx="2311539" cy="929601"/>
              <a:chOff x="8595861" y="574491"/>
              <a:chExt cx="1558499" cy="653134"/>
            </a:xfrm>
          </p:grpSpPr>
          <p:sp>
            <p:nvSpPr>
              <p:cNvPr id="59" name="Прямоугольный треугольник 58"/>
              <p:cNvSpPr/>
              <p:nvPr/>
            </p:nvSpPr>
            <p:spPr>
              <a:xfrm>
                <a:off x="9243368" y="574491"/>
                <a:ext cx="910992" cy="653134"/>
              </a:xfrm>
              <a:prstGeom prst="rtTriangle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ый треугольник 60"/>
              <p:cNvSpPr/>
              <p:nvPr/>
            </p:nvSpPr>
            <p:spPr>
              <a:xfrm rot="10800000">
                <a:off x="9234310" y="574491"/>
                <a:ext cx="910992" cy="65313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595861" y="574491"/>
                <a:ext cx="648000" cy="653134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рямоугольник 71"/>
            <p:cNvSpPr/>
            <p:nvPr/>
          </p:nvSpPr>
          <p:spPr>
            <a:xfrm>
              <a:off x="10082140" y="495815"/>
              <a:ext cx="961101" cy="92960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74333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394636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219120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3051645" y="591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8838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М</a:t>
            </a:r>
            <a:endParaRPr lang="ru-RU" sz="4800" dirty="0">
              <a:latin typeface="+mj-lt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9350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Ф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53677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363229" y="591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72038" y="1416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800" dirty="0">
                <a:latin typeface="+mj-lt"/>
              </a:rPr>
              <a:t>Ё</a:t>
            </a:r>
            <a:endParaRPr lang="ru-RU" sz="4800" dirty="0">
              <a:latin typeface="+mj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399820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224304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048283" y="14197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8804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7059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Щ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53243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358888" y="1419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73798" y="2249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139897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Х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232007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3055986" y="22474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8796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705145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З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553257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359024" y="2247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575482" y="3082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394636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П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219120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051645" y="30751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75304" y="3074866"/>
            <a:ext cx="830636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708410" y="3072466"/>
            <a:ext cx="820209" cy="827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Б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528233" y="30748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И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6355118" y="3074866"/>
            <a:ext cx="836111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5731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398657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2223141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Ю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055666" y="3902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3879325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Р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704825" y="3900166"/>
            <a:ext cx="828000" cy="829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553225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Н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6358704" y="39019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73341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39884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О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231871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3055850" y="47296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Ю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38795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К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4705009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553243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А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6358888" y="47293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Д</a:t>
            </a:r>
          </a:p>
        </p:txBody>
      </p:sp>
      <p:sp>
        <p:nvSpPr>
          <p:cNvPr id="161" name="Прямоугольник 160"/>
          <p:cNvSpPr/>
          <p:nvPr/>
        </p:nvSpPr>
        <p:spPr>
          <a:xfrm>
            <a:off x="5733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139884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Г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2231871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Щ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3055850" y="55555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Е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38795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С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4705009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Т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5526168" y="5558947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У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6358888" y="5555266"/>
            <a:ext cx="828000" cy="82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+mj-lt"/>
              </a:rPr>
              <a:t>Л</a:t>
            </a:r>
          </a:p>
        </p:txBody>
      </p:sp>
      <p:pic>
        <p:nvPicPr>
          <p:cNvPr id="107" name="Рисунок 10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0" y="5638800"/>
            <a:ext cx="1219200" cy="121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500" y="4084984"/>
            <a:ext cx="1532013" cy="1033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369" y="1033799"/>
            <a:ext cx="1298863" cy="1545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0189" y="1362166"/>
            <a:ext cx="1701155" cy="1219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7225" y="3973480"/>
            <a:ext cx="1399153" cy="1219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401" y="2683611"/>
            <a:ext cx="1810799" cy="14417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936" y="5111364"/>
            <a:ext cx="1374267" cy="1363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513087" y="1400664"/>
            <a:ext cx="1364012" cy="1516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5648" y="4132556"/>
            <a:ext cx="2297355" cy="1527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706" y="2480368"/>
            <a:ext cx="1509794" cy="1553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213" y="2416622"/>
            <a:ext cx="1372669" cy="133268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185" y="5204158"/>
            <a:ext cx="1428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9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A4A8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A4A8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8512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FF7D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A4A8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5AB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50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2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2F8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2F8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50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CA4"/>
                                      </p:to>
                                    </p:animClr>
                                    <p:set>
                                      <p:cBhvr>
                                        <p:cTn id="29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C46E"/>
                                      </p:to>
                                    </p:animClr>
                                    <p:set>
                                      <p:cBhvr>
                                        <p:cTn id="3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2F8"/>
                                      </p:to>
                                    </p:animClr>
                                    <p:set>
                                      <p:cBhvr>
                                        <p:cTn id="3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2F8"/>
                                      </p:to>
                                    </p:animClr>
                                    <p:set>
                                      <p:cBhvr>
                                        <p:cTn id="3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A4A8"/>
                                      </p:to>
                                    </p:animClr>
                                    <p:set>
                                      <p:cBhvr>
                                        <p:cTn id="32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50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747"/>
                                      </p:to>
                                    </p:animClr>
                                    <p:set>
                                      <p:cBhvr>
                                        <p:cTn id="3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747"/>
                                      </p:to>
                                    </p:animClr>
                                    <p:set>
                                      <p:cBhvr>
                                        <p:cTn id="3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747"/>
                                      </p:to>
                                    </p:animClr>
                                    <p:set>
                                      <p:cBhvr>
                                        <p:cTn id="3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747"/>
                                      </p:to>
                                    </p:animClr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8512"/>
                                      </p:to>
                                    </p:animClr>
                                    <p:set>
                                      <p:cBhvr>
                                        <p:cTn id="3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8512"/>
                                      </p:to>
                                    </p:animClr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E8512"/>
                                      </p:to>
                                    </p:animClr>
                                    <p:set>
                                      <p:cBhvr>
                                        <p:cTn id="38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FF7D"/>
                                      </p:to>
                                    </p:animClr>
                                    <p:set>
                                      <p:cBhvr>
                                        <p:cTn id="39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FF7D"/>
                                      </p:to>
                                    </p:animClr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FF7D"/>
                                      </p:to>
                                    </p:animClr>
                                    <p:set>
                                      <p:cBhvr>
                                        <p:cTn id="40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8" grpId="0" animBg="1"/>
      <p:bldP spid="69" grpId="0" animBg="1"/>
      <p:bldP spid="70" grpId="0" animBg="1"/>
      <p:bldP spid="73" grpId="0" animBg="1"/>
      <p:bldP spid="74" grpId="0" animBg="1"/>
      <p:bldP spid="75" grpId="0" animBg="1"/>
      <p:bldP spid="79" grpId="0" animBg="1"/>
      <p:bldP spid="81" grpId="0" animBg="1"/>
      <p:bldP spid="87" grpId="0" animBg="1"/>
      <p:bldP spid="89" grpId="0" animBg="1"/>
      <p:bldP spid="90" grpId="0" animBg="1"/>
      <p:bldP spid="97" grpId="0" animBg="1"/>
      <p:bldP spid="101" grpId="0" animBg="1"/>
      <p:bldP spid="102" grpId="0" animBg="1"/>
      <p:bldP spid="103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6" grpId="0" animBg="1"/>
      <p:bldP spid="167" grpId="0" animBg="1"/>
      <p:bldP spid="1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980" y="603008"/>
            <a:ext cx="87080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hlinkClick r:id="rId2"/>
              </a:rPr>
              <a:t>Тыква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3"/>
              </a:rPr>
              <a:t>Стол</a:t>
            </a:r>
            <a:r>
              <a:rPr lang="ru-RU" sz="2800" dirty="0"/>
              <a:t>               </a:t>
            </a:r>
            <a:r>
              <a:rPr lang="ru-RU" sz="2800" dirty="0">
                <a:hlinkClick r:id="rId4"/>
              </a:rPr>
              <a:t>Клад </a:t>
            </a:r>
            <a:r>
              <a:rPr lang="ru-RU" sz="2800" dirty="0"/>
              <a:t>                </a:t>
            </a:r>
          </a:p>
          <a:p>
            <a:r>
              <a:rPr lang="ru-RU" sz="2800" dirty="0">
                <a:hlinkClick r:id="rId5"/>
              </a:rPr>
              <a:t>Марка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6"/>
              </a:rPr>
              <a:t>Стул</a:t>
            </a:r>
            <a:r>
              <a:rPr lang="ru-RU" sz="2800" dirty="0"/>
              <a:t>               </a:t>
            </a:r>
            <a:r>
              <a:rPr lang="ru-RU" sz="2800" dirty="0">
                <a:hlinkClick r:id="rId7"/>
              </a:rPr>
              <a:t>Краб</a:t>
            </a:r>
            <a:endParaRPr lang="ru-RU" sz="2800" dirty="0"/>
          </a:p>
          <a:p>
            <a:r>
              <a:rPr lang="ru-RU" sz="2800" dirty="0">
                <a:hlinkClick r:id="rId8"/>
              </a:rPr>
              <a:t>Нотка  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9"/>
              </a:rPr>
              <a:t>Крот</a:t>
            </a:r>
            <a:r>
              <a:rPr lang="ru-RU" sz="2800" dirty="0"/>
              <a:t>               </a:t>
            </a:r>
            <a:r>
              <a:rPr lang="ru-RU" sz="2800" dirty="0">
                <a:hlinkClick r:id="rId10"/>
              </a:rPr>
              <a:t>Генератор надписей</a:t>
            </a:r>
            <a:endParaRPr lang="ru-RU" sz="2800" dirty="0"/>
          </a:p>
          <a:p>
            <a:r>
              <a:rPr lang="ru-RU" sz="2800" dirty="0">
                <a:hlinkClick r:id="rId11"/>
              </a:rPr>
              <a:t>Банка</a:t>
            </a:r>
            <a:r>
              <a:rPr lang="ru-RU" sz="2800" dirty="0"/>
              <a:t>                         </a:t>
            </a:r>
            <a:r>
              <a:rPr lang="ru-RU" sz="2800" dirty="0">
                <a:hlinkClick r:id="rId12"/>
              </a:rPr>
              <a:t>Глаз</a:t>
            </a:r>
            <a:r>
              <a:rPr lang="ru-RU" sz="2800" dirty="0"/>
              <a:t>                </a:t>
            </a:r>
            <a:r>
              <a:rPr lang="ru-RU" sz="2800" dirty="0">
                <a:hlinkClick r:id="rId13"/>
              </a:rPr>
              <a:t>Исследователи</a:t>
            </a:r>
            <a:endParaRPr lang="ru-RU" sz="2800" dirty="0"/>
          </a:p>
          <a:p>
            <a:r>
              <a:rPr lang="ru-RU" sz="2800" dirty="0">
                <a:hlinkClick r:id="rId14"/>
              </a:rPr>
              <a:t>Кошка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15"/>
              </a:rPr>
              <a:t>Кран</a:t>
            </a:r>
            <a:r>
              <a:rPr lang="ru-RU" sz="2800" dirty="0"/>
              <a:t>               </a:t>
            </a:r>
            <a:r>
              <a:rPr lang="ru-RU" sz="2800" dirty="0">
                <a:hlinkClick r:id="rId16"/>
              </a:rPr>
              <a:t>Смайлик с лупой</a:t>
            </a:r>
            <a:endParaRPr lang="ru-RU" sz="2800" dirty="0"/>
          </a:p>
          <a:p>
            <a:r>
              <a:rPr lang="ru-RU" sz="2800" dirty="0">
                <a:hlinkClick r:id="rId17"/>
              </a:rPr>
              <a:t>Булка</a:t>
            </a:r>
            <a:r>
              <a:rPr lang="ru-RU" sz="2800" dirty="0"/>
              <a:t>                         </a:t>
            </a:r>
            <a:r>
              <a:rPr lang="ru-RU" sz="2800" dirty="0">
                <a:hlinkClick r:id="rId18"/>
              </a:rPr>
              <a:t>Слон</a:t>
            </a:r>
            <a:endParaRPr lang="ru-RU" sz="2800" dirty="0"/>
          </a:p>
          <a:p>
            <a:r>
              <a:rPr lang="ru-RU" sz="2800" dirty="0">
                <a:hlinkClick r:id="rId19"/>
              </a:rPr>
              <a:t>Сосна </a:t>
            </a:r>
            <a:r>
              <a:rPr lang="ru-RU" sz="2800" dirty="0"/>
              <a:t>                       </a:t>
            </a:r>
            <a:r>
              <a:rPr lang="ru-RU" sz="2800" dirty="0">
                <a:hlinkClick r:id="rId20"/>
              </a:rPr>
              <a:t>Плуг</a:t>
            </a:r>
            <a:endParaRPr lang="ru-RU" sz="2800" dirty="0"/>
          </a:p>
          <a:p>
            <a:r>
              <a:rPr lang="ru-RU" sz="2800" dirty="0">
                <a:hlinkClick r:id="rId21"/>
              </a:rPr>
              <a:t>Буква</a:t>
            </a:r>
            <a:r>
              <a:rPr lang="ru-RU" sz="2800" dirty="0"/>
              <a:t>                         </a:t>
            </a:r>
            <a:r>
              <a:rPr lang="ru-RU" sz="2800" dirty="0">
                <a:hlinkClick r:id="rId22"/>
              </a:rPr>
              <a:t>Плот</a:t>
            </a:r>
            <a:endParaRPr lang="ru-RU" sz="2800" dirty="0"/>
          </a:p>
          <a:p>
            <a:r>
              <a:rPr lang="ru-RU" sz="2800" dirty="0">
                <a:hlinkClick r:id="rId23"/>
              </a:rPr>
              <a:t>Лампа</a:t>
            </a:r>
            <a:r>
              <a:rPr lang="ru-RU" sz="2800" dirty="0"/>
              <a:t>                        </a:t>
            </a:r>
            <a:r>
              <a:rPr lang="ru-RU" sz="2800" dirty="0">
                <a:hlinkClick r:id="rId24"/>
              </a:rPr>
              <a:t>Флаг</a:t>
            </a:r>
            <a:endParaRPr lang="ru-RU" sz="2800" dirty="0"/>
          </a:p>
          <a:p>
            <a:pPr algn="ctr"/>
            <a:endParaRPr lang="ru-RU" sz="2400" dirty="0"/>
          </a:p>
          <a:p>
            <a:pPr algn="ctr"/>
            <a:endParaRPr lang="ru-RU" dirty="0"/>
          </a:p>
        </p:txBody>
      </p:sp>
      <p:pic>
        <p:nvPicPr>
          <p:cNvPr id="6" name="Рисунок 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460" y="242054"/>
            <a:ext cx="1203960" cy="1203960"/>
          </a:xfrm>
          <a:prstGeom prst="rect">
            <a:avLst/>
          </a:prstGeom>
        </p:spPr>
      </p:pic>
      <p:sp>
        <p:nvSpPr>
          <p:cNvPr id="3" name="Стрелка: круговая 2">
            <a:hlinkClick r:id="rId25" action="ppaction://hlinksldjump"/>
          </p:cNvPr>
          <p:cNvSpPr/>
          <p:nvPr/>
        </p:nvSpPr>
        <p:spPr>
          <a:xfrm rot="10800000">
            <a:off x="10107827" y="4930346"/>
            <a:ext cx="1013254" cy="1077262"/>
          </a:xfrm>
          <a:prstGeom prst="circular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Другая 3">
      <a:majorFont>
        <a:latin typeface="Sitka Text"/>
        <a:ea typeface=""/>
        <a:cs typeface=""/>
      </a:majorFont>
      <a:minorFont>
        <a:latin typeface="Times New Roman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223</Words>
  <Application>Microsoft Office PowerPoint</Application>
  <PresentationFormat>Широкоэкранный</PresentationFormat>
  <Paragraphs>135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Bookman Old Style</vt:lpstr>
      <vt:lpstr>Calibri</vt:lpstr>
      <vt:lpstr>Sitka Text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</dc:creator>
  <cp:lastModifiedBy>Артём Кулаков</cp:lastModifiedBy>
  <cp:revision>58</cp:revision>
  <dcterms:created xsi:type="dcterms:W3CDTF">2016-07-11T08:04:17Z</dcterms:created>
  <dcterms:modified xsi:type="dcterms:W3CDTF">2016-07-16T18:43:35Z</dcterms:modified>
</cp:coreProperties>
</file>